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84" r:id="rId4"/>
    <p:sldId id="285" r:id="rId5"/>
    <p:sldId id="286" r:id="rId6"/>
    <p:sldId id="287" r:id="rId7"/>
    <p:sldId id="277" r:id="rId8"/>
    <p:sldId id="289" r:id="rId9"/>
    <p:sldId id="290" r:id="rId10"/>
    <p:sldId id="297" r:id="rId11"/>
    <p:sldId id="291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AD01E6-FAC9-4691-81D6-3EE9EF472BA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84B1CE-F515-40BB-8F15-10E061D2C12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229200"/>
            <a:ext cx="8640960" cy="129312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8458200" cy="48965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Разработка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проблемно-ориентированных </a:t>
            </a:r>
            <a:r>
              <a:rPr lang="ru-RU" sz="4000" b="1" dirty="0"/>
              <a:t>кейсов в ходе практических занятий </a:t>
            </a:r>
            <a:endParaRPr lang="ru-RU" sz="4000" b="1" dirty="0" smtClean="0"/>
          </a:p>
          <a:p>
            <a:pPr algn="ctr"/>
            <a:r>
              <a:rPr lang="ru-RU" sz="3200" b="1" dirty="0"/>
              <a:t>	</a:t>
            </a:r>
            <a:r>
              <a:rPr lang="ru-RU" sz="3200" b="1" dirty="0" smtClean="0"/>
              <a:t>Петрова Валерия Николаевна</a:t>
            </a:r>
          </a:p>
          <a:p>
            <a:r>
              <a:rPr lang="ru-RU" sz="3200" b="1" dirty="0"/>
              <a:t>д</a:t>
            </a:r>
            <a:r>
              <a:rPr lang="ru-RU" sz="3200" b="1" dirty="0" smtClean="0"/>
              <a:t>оцент, кандидат психологических наук</a:t>
            </a:r>
          </a:p>
          <a:p>
            <a:r>
              <a:rPr lang="ru-RU" sz="3200" b="1" dirty="0" smtClean="0"/>
              <a:t>Факультет психологии НИ ТГУ</a:t>
            </a:r>
            <a:endParaRPr lang="ru-RU" sz="3200" b="1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 t="18509" r="6352" b="24577"/>
          <a:stretch/>
        </p:blipFill>
        <p:spPr>
          <a:xfrm>
            <a:off x="-27896" y="5013176"/>
            <a:ext cx="2947848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65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420888"/>
            <a:ext cx="4365684" cy="4192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Приложение. Образцы выполнения творческих </a:t>
            </a:r>
            <a:r>
              <a:rPr lang="ru-RU" sz="3600" dirty="0" smtClean="0"/>
              <a:t>заданий.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Село </a:t>
            </a:r>
            <a:r>
              <a:rPr lang="ru-RU" sz="3200" dirty="0" smtClean="0"/>
              <a:t>АЛЕКСАНДРОВСКОЕ </a:t>
            </a:r>
            <a:r>
              <a:rPr lang="ru-RU" sz="3200" dirty="0"/>
              <a:t>– </a:t>
            </a:r>
            <a:endParaRPr lang="ru-RU" sz="3200" dirty="0" smtClean="0"/>
          </a:p>
          <a:p>
            <a:pPr marL="0" indent="0">
              <a:buNone/>
            </a:pPr>
            <a:r>
              <a:rPr lang="ru-RU" sz="4000" dirty="0" smtClean="0"/>
              <a:t>«</a:t>
            </a:r>
            <a:r>
              <a:rPr lang="ru-RU" sz="4000" dirty="0"/>
              <a:t>Речная рыба</a:t>
            </a:r>
            <a:r>
              <a:rPr lang="ru-RU" sz="4000" dirty="0" smtClean="0"/>
              <a:t>,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плывущая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на </a:t>
            </a:r>
            <a:r>
              <a:rPr lang="ru-RU" sz="4000" dirty="0"/>
              <a:t>север</a:t>
            </a:r>
            <a:r>
              <a:rPr lang="ru-RU" sz="4000" dirty="0" smtClean="0"/>
              <a:t>»</a:t>
            </a:r>
          </a:p>
          <a:p>
            <a:pPr marL="0" indent="0">
              <a:buNone/>
            </a:pPr>
            <a:r>
              <a:rPr lang="ru-RU" sz="2400" dirty="0" smtClean="0"/>
              <a:t>Курс «Психология </a:t>
            </a:r>
          </a:p>
          <a:p>
            <a:pPr marL="0" indent="0">
              <a:buNone/>
            </a:pPr>
            <a:r>
              <a:rPr lang="ru-RU" sz="2400" dirty="0" smtClean="0"/>
              <a:t>городской среды»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947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внедрения отражены: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lvl="0" indent="0">
              <a:buNone/>
            </a:pPr>
            <a:r>
              <a:rPr lang="ru-RU" dirty="0"/>
              <a:t>Петрова В. Н. Возможности применения технологии проблемно-ориентированного обучения (PBL) в практике высшего образования (на примере ТГУ) // СПЖ. 2017. № 65. C. 112–124. DOI: 10.17223/17267080/65/9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1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ПЕТРОВА ВАЛЕРИЯ НИКОЛАЕВНА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924944"/>
            <a:ext cx="8686800" cy="315518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VALERPSY@YAHOO.COM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688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образовательного процесса </a:t>
            </a:r>
            <a:r>
              <a:rPr lang="ru-RU" dirty="0"/>
              <a:t>в современном вузе: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ru-RU" dirty="0" smtClean="0"/>
              <a:t>Формирование субъектной позиции студента</a:t>
            </a:r>
          </a:p>
          <a:p>
            <a:pPr marL="457200" indent="-457200"/>
            <a:r>
              <a:rPr lang="ru-RU" dirty="0" smtClean="0"/>
              <a:t>Формирование у студента </a:t>
            </a:r>
            <a:r>
              <a:rPr lang="ru-RU" dirty="0" err="1" smtClean="0"/>
              <a:t>метакомпетенций</a:t>
            </a:r>
            <a:r>
              <a:rPr lang="ru-RU" dirty="0" smtClean="0"/>
              <a:t> современного специалиста, в том числе </a:t>
            </a:r>
            <a:r>
              <a:rPr lang="en-US" dirty="0" smtClean="0"/>
              <a:t>soft</a:t>
            </a:r>
            <a:r>
              <a:rPr lang="ru-RU" dirty="0" smtClean="0"/>
              <a:t> </a:t>
            </a:r>
            <a:r>
              <a:rPr lang="en-US" dirty="0" smtClean="0"/>
              <a:t>skills</a:t>
            </a:r>
            <a:endParaRPr lang="ru-RU" dirty="0" smtClean="0"/>
          </a:p>
          <a:p>
            <a:pPr marL="457200" indent="-457200"/>
            <a:r>
              <a:rPr lang="ru-RU" dirty="0" smtClean="0"/>
              <a:t>Ориентация содержания образования на современный международный уровень науки и практики</a:t>
            </a:r>
          </a:p>
          <a:p>
            <a:pPr marL="457200" indent="-457200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12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Ограничения и потенциал преподавания </a:t>
            </a:r>
            <a:r>
              <a:rPr lang="ru-RU" dirty="0" smtClean="0"/>
              <a:t>в современном вузе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Нецелесообразность разработки «жестких» рабочих программ</a:t>
            </a:r>
          </a:p>
          <a:p>
            <a:r>
              <a:rPr lang="ru-RU" dirty="0" smtClean="0"/>
              <a:t>Целесообразность включения студентов в создание «кейсов» для последующей работы на практических занятиях</a:t>
            </a:r>
          </a:p>
          <a:p>
            <a:r>
              <a:rPr lang="ru-RU" dirty="0" smtClean="0"/>
              <a:t>Целесообразность использования элементов </a:t>
            </a:r>
            <a:r>
              <a:rPr lang="ru-RU" dirty="0" err="1" smtClean="0"/>
              <a:t>геймификации</a:t>
            </a:r>
            <a:r>
              <a:rPr lang="ru-RU" dirty="0" smtClean="0"/>
              <a:t> для формирования </a:t>
            </a:r>
            <a:r>
              <a:rPr lang="en-US" dirty="0" smtClean="0"/>
              <a:t>soft skills</a:t>
            </a:r>
            <a:r>
              <a:rPr lang="ru-RU" dirty="0" smtClean="0"/>
              <a:t> и субъектной позиции у студентов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81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Ограничения и потенциал преподавания </a:t>
            </a:r>
            <a:r>
              <a:rPr lang="ru-RU" dirty="0" smtClean="0"/>
              <a:t>в современном вузе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Лекции носят установочный и структурирующий характер</a:t>
            </a:r>
          </a:p>
          <a:p>
            <a:r>
              <a:rPr lang="ru-RU" dirty="0" smtClean="0"/>
              <a:t>Активное использование Интернет-ресурсов в образовательном процессе</a:t>
            </a:r>
          </a:p>
          <a:p>
            <a:r>
              <a:rPr lang="ru-RU" dirty="0" smtClean="0"/>
              <a:t>Совмещение аналитической работы с творческими заданиями и групповой работой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79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содержании образовательной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Интерактивный характер лекций (обязательная обратная связь)</a:t>
            </a:r>
          </a:p>
          <a:p>
            <a:r>
              <a:rPr lang="ru-RU" dirty="0" smtClean="0"/>
              <a:t>Интерактивный характер практических заданий: интервью либо потенциального клиента, либо специалиста профессионала, материал которого становится основой для разработки кейса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62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Изменения в содержании образовательной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групповой работы для анализа изучаемого материала</a:t>
            </a:r>
          </a:p>
          <a:p>
            <a:r>
              <a:rPr lang="ru-RU" dirty="0" smtClean="0"/>
              <a:t>Выполнение преподавателем роли эксперта.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0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/>
            <a:r>
              <a:rPr lang="ru-RU" dirty="0" smtClean="0"/>
              <a:t>Раздел рабочей программы «самостоятельная работа студента» наполняется конкретным содержанием, которое возможно оценить.</a:t>
            </a:r>
          </a:p>
          <a:p>
            <a:pPr marL="457200" indent="-457200"/>
            <a:r>
              <a:rPr lang="ru-RU" dirty="0" smtClean="0"/>
              <a:t>Итогом изучения дисциплины становится выполнение творческой работы, предполагающей соотнесение мировых трендов и содержания реальных социальных практик в регионе.</a:t>
            </a:r>
          </a:p>
        </p:txBody>
      </p:sp>
    </p:spTree>
    <p:extLst>
      <p:ext uri="{BB962C8B-B14F-4D97-AF65-F5344CB8AC3E}">
        <p14:creationId xmlns:p14="http://schemas.microsoft.com/office/powerpoint/2010/main" val="332603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Общение с потенциальными клиентами и специалистами – профессионалами позволяет осознать границы будущей профессиональной деятельности, её потенциальную </a:t>
            </a:r>
            <a:r>
              <a:rPr lang="ru-RU" dirty="0" err="1" smtClean="0"/>
              <a:t>междисциплинарность</a:t>
            </a:r>
            <a:r>
              <a:rPr lang="ru-RU" dirty="0" smtClean="0"/>
              <a:t>, скорректировать будущую профессиональную траекторию.</a:t>
            </a:r>
          </a:p>
          <a:p>
            <a:r>
              <a:rPr lang="ru-RU" dirty="0" smtClean="0"/>
              <a:t>Итоговая </a:t>
            </a:r>
            <a:r>
              <a:rPr lang="ru-RU" dirty="0"/>
              <a:t>аттестация проводится в форме коллоквиума, т.е. продолжается формирование </a:t>
            </a:r>
            <a:r>
              <a:rPr lang="ru-RU" dirty="0" err="1" smtClean="0"/>
              <a:t>метакомпетенций</a:t>
            </a:r>
            <a:r>
              <a:rPr lang="ru-RU" dirty="0" smtClean="0"/>
              <a:t> в процессе групповой работы.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6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Приложение. Образцы выполнения творческих заданий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 </a:t>
            </a:r>
          </a:p>
          <a:p>
            <a:pPr marL="36576" indent="0">
              <a:buNone/>
            </a:pPr>
            <a:r>
              <a:rPr lang="ru-RU" dirty="0" smtClean="0"/>
              <a:t>Курс «Профессиональная </a:t>
            </a:r>
          </a:p>
          <a:p>
            <a:pPr marL="36576" indent="0">
              <a:buNone/>
            </a:pPr>
            <a:r>
              <a:rPr lang="ru-RU" dirty="0" smtClean="0"/>
              <a:t>и жизненная перспектива»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1028" name="Picture 4" descr="E:\Наука\Рисунки-сканы\001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33215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12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269</TotalTime>
  <Words>327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 </vt:lpstr>
      <vt:lpstr>Цели образовательного процесса в современном вузе:</vt:lpstr>
      <vt:lpstr>Ограничения и потенциал преподавания в современном вузе</vt:lpstr>
      <vt:lpstr>Ограничения и потенциал преподавания в современном вузе</vt:lpstr>
      <vt:lpstr>Изменения в содержании образовательной практики</vt:lpstr>
      <vt:lpstr>Изменения в содержании образовательной практики</vt:lpstr>
      <vt:lpstr>Результат</vt:lpstr>
      <vt:lpstr>Результат</vt:lpstr>
      <vt:lpstr>Приложение. Образцы выполнения творческих заданий</vt:lpstr>
      <vt:lpstr>Приложение. Образцы выполнения творческих заданий.</vt:lpstr>
      <vt:lpstr>Результаты внедрения отражены: </vt:lpstr>
      <vt:lpstr>ПЕТРОВА ВАЛЕРИЯ НИКОЛАЕВНА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BASED LEARNING (pbl)</dc:title>
  <dc:creator>Упр_Инф</dc:creator>
  <cp:lastModifiedBy>aaa</cp:lastModifiedBy>
  <cp:revision>25</cp:revision>
  <dcterms:created xsi:type="dcterms:W3CDTF">2015-10-02T06:21:31Z</dcterms:created>
  <dcterms:modified xsi:type="dcterms:W3CDTF">2017-12-15T03:45:36Z</dcterms:modified>
</cp:coreProperties>
</file>